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Dosis"/>
      <p:regular r:id="rId19"/>
      <p:bold r:id="rId20"/>
    </p:embeddedFont>
    <p:embeddedFont>
      <p:font typeface="Roboto"/>
      <p:regular r:id="rId21"/>
      <p:bold r:id="rId22"/>
      <p:italic r:id="rId23"/>
      <p:boldItalic r:id="rId24"/>
    </p:embeddedFont>
    <p:embeddedFont>
      <p:font typeface="Montserra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hDS/oMzfgLbNOXchtWeiVoSHYI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osis-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Dosis-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19aa8453e_0_11:notes"/>
          <p:cNvSpPr txBox="1"/>
          <p:nvPr>
            <p:ph idx="1" type="body"/>
          </p:nvPr>
        </p:nvSpPr>
        <p:spPr>
          <a:xfrm>
            <a:off x="685800" y="4343378"/>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a19aa8453e_0_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f82d40dce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cf82d40dc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19aa8453e_0_3:notes"/>
          <p:cNvSpPr txBox="1"/>
          <p:nvPr>
            <p:ph idx="1" type="body"/>
          </p:nvPr>
        </p:nvSpPr>
        <p:spPr>
          <a:xfrm>
            <a:off x="685800" y="4343378"/>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2a19aa8453e_0_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60" name="Shape 60"/>
        <p:cNvGrpSpPr/>
        <p:nvPr/>
      </p:nvGrpSpPr>
      <p:grpSpPr>
        <a:xfrm>
          <a:off x="0" y="0"/>
          <a:ext cx="0" cy="0"/>
          <a:chOff x="0" y="0"/>
          <a:chExt cx="0" cy="0"/>
        </a:xfrm>
      </p:grpSpPr>
      <p:sp>
        <p:nvSpPr>
          <p:cNvPr id="61" name="Google Shape;61;g2a19aa8453e_0_56"/>
          <p:cNvSpPr txBox="1"/>
          <p:nvPr>
            <p:ph type="title"/>
          </p:nvPr>
        </p:nvSpPr>
        <p:spPr>
          <a:xfrm>
            <a:off x="683167" y="267264"/>
            <a:ext cx="4171500" cy="546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b="1" i="0" sz="3300">
                <a:solidFill>
                  <a:schemeClr val="dk1"/>
                </a:solidFill>
                <a:latin typeface="Verdana"/>
                <a:ea typeface="Verdana"/>
                <a:cs typeface="Verdana"/>
                <a:sym typeface="Verdana"/>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g2a19aa8453e_0_56"/>
          <p:cNvSpPr txBox="1"/>
          <p:nvPr>
            <p:ph idx="1" type="body"/>
          </p:nvPr>
        </p:nvSpPr>
        <p:spPr>
          <a:xfrm>
            <a:off x="855233" y="1229951"/>
            <a:ext cx="10839600" cy="35901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400"/>
              <a:buNone/>
              <a:defRPr b="1" i="0" sz="1900">
                <a:solidFill>
                  <a:schemeClr val="dk1"/>
                </a:solidFill>
                <a:latin typeface="Verdana"/>
                <a:ea typeface="Verdana"/>
                <a:cs typeface="Verdana"/>
                <a:sym typeface="Verdana"/>
              </a:defRPr>
            </a:lvl1pPr>
            <a:lvl2pPr indent="-228600" lvl="1" marL="914400" rtl="0" algn="l">
              <a:spcBef>
                <a:spcPts val="0"/>
              </a:spcBef>
              <a:spcAft>
                <a:spcPts val="0"/>
              </a:spcAft>
              <a:buSzPts val="1900"/>
              <a:buNone/>
              <a:defRPr/>
            </a:lvl2pPr>
            <a:lvl3pPr indent="-228600" lvl="2" marL="1371600" rtl="0" algn="l">
              <a:spcBef>
                <a:spcPts val="0"/>
              </a:spcBef>
              <a:spcAft>
                <a:spcPts val="0"/>
              </a:spcAft>
              <a:buSzPts val="1900"/>
              <a:buNone/>
              <a:defRPr/>
            </a:lvl3pPr>
            <a:lvl4pPr indent="-228600" lvl="3" marL="1828800" rtl="0" algn="l">
              <a:spcBef>
                <a:spcPts val="0"/>
              </a:spcBef>
              <a:spcAft>
                <a:spcPts val="0"/>
              </a:spcAft>
              <a:buSzPts val="1900"/>
              <a:buNone/>
              <a:defRPr/>
            </a:lvl4pPr>
            <a:lvl5pPr indent="-228600" lvl="4" marL="2286000" rtl="0" algn="l">
              <a:spcBef>
                <a:spcPts val="0"/>
              </a:spcBef>
              <a:spcAft>
                <a:spcPts val="0"/>
              </a:spcAft>
              <a:buSzPts val="1900"/>
              <a:buNone/>
              <a:defRPr/>
            </a:lvl5pPr>
            <a:lvl6pPr indent="-228600" lvl="5" marL="2743200" rtl="0" algn="l">
              <a:spcBef>
                <a:spcPts val="0"/>
              </a:spcBef>
              <a:spcAft>
                <a:spcPts val="0"/>
              </a:spcAft>
              <a:buSzPts val="1900"/>
              <a:buNone/>
              <a:defRPr/>
            </a:lvl6pPr>
            <a:lvl7pPr indent="-228600" lvl="6" marL="3200400" rtl="0" algn="l">
              <a:spcBef>
                <a:spcPts val="0"/>
              </a:spcBef>
              <a:spcAft>
                <a:spcPts val="0"/>
              </a:spcAft>
              <a:buSzPts val="1900"/>
              <a:buNone/>
              <a:defRPr/>
            </a:lvl7pPr>
            <a:lvl8pPr indent="-228600" lvl="7" marL="3657600" rtl="0" algn="l">
              <a:spcBef>
                <a:spcPts val="0"/>
              </a:spcBef>
              <a:spcAft>
                <a:spcPts val="0"/>
              </a:spcAft>
              <a:buSzPts val="1900"/>
              <a:buNone/>
              <a:defRPr/>
            </a:lvl8pPr>
            <a:lvl9pPr indent="-228600" lvl="8" marL="4114800" rtl="0" algn="l">
              <a:spcBef>
                <a:spcPts val="0"/>
              </a:spcBef>
              <a:spcAft>
                <a:spcPts val="0"/>
              </a:spcAft>
              <a:buSzPts val="1900"/>
              <a:buNone/>
              <a:defRPr/>
            </a:lvl9pPr>
          </a:lstStyle>
          <a:p/>
        </p:txBody>
      </p:sp>
      <p:sp>
        <p:nvSpPr>
          <p:cNvPr id="63" name="Google Shape;63;g2a19aa8453e_0_56"/>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900"/>
              <a:buNone/>
              <a:defRPr sz="1900">
                <a:solidFill>
                  <a:srgbClr val="888888"/>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64" name="Google Shape;64;g2a19aa8453e_0_56"/>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900"/>
              <a:buNone/>
              <a:defRPr sz="1900">
                <a:solidFill>
                  <a:srgbClr val="888888"/>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65" name="Google Shape;65;g2a19aa8453e_0_56"/>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A close up of a logo&#10;&#10;Description automatically generated" id="70" name="Google Shape;70;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71" name="Google Shape;71;p1"/>
          <p:cNvSpPr txBox="1"/>
          <p:nvPr/>
        </p:nvSpPr>
        <p:spPr>
          <a:xfrm>
            <a:off x="491867" y="1647399"/>
            <a:ext cx="4161300" cy="829097"/>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Market Insider</a:t>
            </a:r>
            <a:endParaRPr b="0" i="0" sz="1400" u="none" cap="none" strike="noStrike">
              <a:solidFill>
                <a:schemeClr val="lt1"/>
              </a:solidFill>
              <a:latin typeface="Arial"/>
              <a:ea typeface="Arial"/>
              <a:cs typeface="Arial"/>
              <a:sym typeface="Arial"/>
            </a:endParaRPr>
          </a:p>
        </p:txBody>
      </p:sp>
      <p:sp>
        <p:nvSpPr>
          <p:cNvPr id="72" name="Google Shape;72;p1"/>
          <p:cNvSpPr txBox="1"/>
          <p:nvPr/>
        </p:nvSpPr>
        <p:spPr>
          <a:xfrm>
            <a:off x="491867" y="3806627"/>
            <a:ext cx="3064500" cy="107717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Marketing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Campaign</a:t>
            </a:r>
            <a:endParaRPr b="0" i="0" sz="1400" u="none" cap="none" strike="noStrike">
              <a:solidFill>
                <a:schemeClr val="lt1"/>
              </a:solidFill>
              <a:latin typeface="Arial"/>
              <a:ea typeface="Arial"/>
              <a:cs typeface="Arial"/>
              <a:sym typeface="Arial"/>
            </a:endParaRPr>
          </a:p>
        </p:txBody>
      </p:sp>
      <p:cxnSp>
        <p:nvCxnSpPr>
          <p:cNvPr id="73" name="Google Shape;73;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a19aa8453e_0_11"/>
          <p:cNvSpPr txBox="1"/>
          <p:nvPr>
            <p:ph type="title"/>
          </p:nvPr>
        </p:nvSpPr>
        <p:spPr>
          <a:xfrm>
            <a:off x="683167" y="267267"/>
            <a:ext cx="6525600" cy="985200"/>
          </a:xfrm>
          <a:prstGeom prst="rect">
            <a:avLst/>
          </a:prstGeom>
        </p:spPr>
        <p:txBody>
          <a:bodyPr anchorCtr="0" anchor="t" bIns="0" lIns="0" spcFirstLastPara="1" rIns="0" wrap="square" tIns="0">
            <a:sp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latin typeface="Montserrat"/>
                <a:ea typeface="Montserrat"/>
                <a:cs typeface="Montserrat"/>
                <a:sym typeface="Montserrat"/>
              </a:rPr>
              <a:t>Insights</a:t>
            </a:r>
            <a:endParaRPr sz="3200">
              <a:solidFill>
                <a:srgbClr val="0198A3"/>
              </a:solidFill>
              <a:latin typeface="Montserrat"/>
              <a:ea typeface="Montserrat"/>
              <a:cs typeface="Montserrat"/>
              <a:sym typeface="Montserrat"/>
            </a:endParaRPr>
          </a:p>
          <a:p>
            <a:pPr indent="0" lvl="0" marL="0" rtl="0" algn="l">
              <a:spcBef>
                <a:spcPts val="0"/>
              </a:spcBef>
              <a:spcAft>
                <a:spcPts val="0"/>
              </a:spcAft>
              <a:buNone/>
            </a:pPr>
            <a:r>
              <a:t/>
            </a:r>
            <a:endParaRPr sz="3100">
              <a:latin typeface="Arial"/>
              <a:ea typeface="Arial"/>
              <a:cs typeface="Arial"/>
              <a:sym typeface="Arial"/>
            </a:endParaRPr>
          </a:p>
        </p:txBody>
      </p:sp>
      <p:grpSp>
        <p:nvGrpSpPr>
          <p:cNvPr id="144" name="Google Shape;144;g2a19aa8453e_0_11"/>
          <p:cNvGrpSpPr/>
          <p:nvPr/>
        </p:nvGrpSpPr>
        <p:grpSpPr>
          <a:xfrm>
            <a:off x="743933" y="996667"/>
            <a:ext cx="11108867" cy="5765032"/>
            <a:chOff x="743933" y="843567"/>
            <a:chExt cx="11108867" cy="5765032"/>
          </a:xfrm>
        </p:grpSpPr>
        <p:pic>
          <p:nvPicPr>
            <p:cNvPr id="145" name="Google Shape;145;g2a19aa8453e_0_11"/>
            <p:cNvPicPr preferRelativeResize="0"/>
            <p:nvPr/>
          </p:nvPicPr>
          <p:blipFill>
            <a:blip r:embed="rId3">
              <a:alphaModFix/>
            </a:blip>
            <a:stretch>
              <a:fillRect/>
            </a:stretch>
          </p:blipFill>
          <p:spPr>
            <a:xfrm>
              <a:off x="743933" y="843567"/>
              <a:ext cx="4297498" cy="2830367"/>
            </a:xfrm>
            <a:prstGeom prst="rect">
              <a:avLst/>
            </a:prstGeom>
            <a:noFill/>
            <a:ln>
              <a:noFill/>
            </a:ln>
          </p:spPr>
        </p:pic>
        <p:pic>
          <p:nvPicPr>
            <p:cNvPr id="146" name="Google Shape;146;g2a19aa8453e_0_11"/>
            <p:cNvPicPr preferRelativeResize="0"/>
            <p:nvPr/>
          </p:nvPicPr>
          <p:blipFill rotWithShape="1">
            <a:blip r:embed="rId4">
              <a:alphaModFix/>
            </a:blip>
            <a:srcRect b="0" l="0" r="0" t="0"/>
            <a:stretch/>
          </p:blipFill>
          <p:spPr>
            <a:xfrm>
              <a:off x="743933" y="3778233"/>
              <a:ext cx="4297500" cy="2830366"/>
            </a:xfrm>
            <a:prstGeom prst="rect">
              <a:avLst/>
            </a:prstGeom>
            <a:noFill/>
            <a:ln>
              <a:noFill/>
            </a:ln>
          </p:spPr>
        </p:pic>
        <p:pic>
          <p:nvPicPr>
            <p:cNvPr id="147" name="Google Shape;147;g2a19aa8453e_0_11"/>
            <p:cNvPicPr preferRelativeResize="0"/>
            <p:nvPr/>
          </p:nvPicPr>
          <p:blipFill>
            <a:blip r:embed="rId5">
              <a:alphaModFix/>
            </a:blip>
            <a:stretch>
              <a:fillRect/>
            </a:stretch>
          </p:blipFill>
          <p:spPr>
            <a:xfrm>
              <a:off x="5327200" y="843567"/>
              <a:ext cx="4120648" cy="2830367"/>
            </a:xfrm>
            <a:prstGeom prst="rect">
              <a:avLst/>
            </a:prstGeom>
            <a:noFill/>
            <a:ln>
              <a:noFill/>
            </a:ln>
          </p:spPr>
        </p:pic>
        <p:sp>
          <p:nvSpPr>
            <p:cNvPr id="148" name="Google Shape;148;g2a19aa8453e_0_11"/>
            <p:cNvSpPr txBox="1"/>
            <p:nvPr/>
          </p:nvSpPr>
          <p:spPr>
            <a:xfrm>
              <a:off x="5327200" y="3854233"/>
              <a:ext cx="6525600" cy="2287200"/>
            </a:xfrm>
            <a:prstGeom prst="rect">
              <a:avLst/>
            </a:prstGeom>
            <a:noFill/>
            <a:ln>
              <a:noFill/>
            </a:ln>
          </p:spPr>
          <p:txBody>
            <a:bodyPr anchorCtr="0" anchor="t" bIns="121900" lIns="121900" spcFirstLastPara="1" rIns="121900" wrap="square" tIns="121900">
              <a:spAutoFit/>
            </a:bodyPr>
            <a:lstStyle/>
            <a:p>
              <a:pPr indent="-387350" lvl="0" marL="609600" rtl="0" algn="l">
                <a:lnSpc>
                  <a:spcPct val="115000"/>
                </a:lnSpc>
                <a:spcBef>
                  <a:spcPts val="80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merespons kampanye menunjukkan rata-rata pendapatan yang lebih tinggi, periode pembelian yang lebih baru, dan jumlah anak yang lebih sedikit.</a:t>
              </a:r>
              <a:endParaRPr sz="1300">
                <a:solidFill>
                  <a:srgbClr val="212121"/>
                </a:solidFill>
                <a:highlight>
                  <a:srgbClr val="FFFFFF"/>
                </a:highlight>
                <a:latin typeface="Roboto"/>
                <a:ea typeface="Roboto"/>
                <a:cs typeface="Roboto"/>
                <a:sym typeface="Roboto"/>
              </a:endParaRPr>
            </a:p>
            <a:p>
              <a:pPr indent="-387350" lvl="0" marL="609600" rtl="0" algn="l">
                <a:lnSpc>
                  <a:spcPct val="115000"/>
                </a:lnSpc>
                <a:spcBef>
                  <a:spcPts val="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memberikan respons terhadap kampanye menunjukkan tingkat pengeluaran yang lebih tinggi untuk berbagai kategori produk seperti wine, meat, fish, fruits, sweets, dan gold.</a:t>
              </a:r>
              <a:endParaRPr sz="1300">
                <a:solidFill>
                  <a:srgbClr val="212121"/>
                </a:solidFill>
                <a:highlight>
                  <a:srgbClr val="FFFFFF"/>
                </a:highlight>
                <a:latin typeface="Roboto"/>
                <a:ea typeface="Roboto"/>
                <a:cs typeface="Roboto"/>
                <a:sym typeface="Roboto"/>
              </a:endParaRPr>
            </a:p>
            <a:p>
              <a:pPr indent="-387350" lvl="0" marL="609600" rtl="0" algn="l">
                <a:lnSpc>
                  <a:spcPct val="115000"/>
                </a:lnSpc>
                <a:spcBef>
                  <a:spcPts val="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merespons kampanye cenderung memiliki rata-rata nilai pembelian yang lebih tinggi di seluruh saluran pembelian, termasuk melalui katalog, situs web, dan toko fisik.</a:t>
              </a:r>
              <a:endParaRPr sz="1300">
                <a:solidFill>
                  <a:srgbClr val="212121"/>
                </a:solidFill>
                <a:highlight>
                  <a:srgbClr val="FFFFFF"/>
                </a:highlight>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nvSpPr>
        <p:spPr>
          <a:xfrm>
            <a:off x="510498" y="261158"/>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(1-4 slide)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cf82d40dce_0_26"/>
          <p:cNvSpPr txBox="1"/>
          <p:nvPr/>
        </p:nvSpPr>
        <p:spPr>
          <a:xfrm>
            <a:off x="508826" y="2228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nvSpPr>
        <p:spPr>
          <a:xfrm>
            <a:off x="519198"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Modelling Experiments (1-3 slide)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A picture containing drawing&#10;&#10;Description automatically generated" id="168" name="Google Shape;168;p6"/>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169" name="Google Shape;169;p6"/>
          <p:cNvSpPr txBox="1"/>
          <p:nvPr/>
        </p:nvSpPr>
        <p:spPr>
          <a:xfrm>
            <a:off x="519597" y="222846"/>
            <a:ext cx="10566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Executive Summary &amp; Recommendation (1 slide)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7"/>
          <p:cNvSpPr txBox="1"/>
          <p:nvPr/>
        </p:nvSpPr>
        <p:spPr>
          <a:xfrm>
            <a:off x="519204" y="268964"/>
            <a:ext cx="7858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79" name="Google Shape;79;p7"/>
          <p:cNvSpPr txBox="1"/>
          <p:nvPr/>
        </p:nvSpPr>
        <p:spPr>
          <a:xfrm>
            <a:off x="519203" y="1051321"/>
            <a:ext cx="11446500" cy="5678437"/>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Sebuah perusahaan melaksanakan kampanye pemasaran, di mana kampanye pemasaran terakhirnya berhasil meraih respons sebesar 14.91% dari 2240 pelanggan </a:t>
            </a:r>
            <a:r>
              <a:rPr b="1" i="0" lang="en-US" sz="2000" u="none" cap="none" strike="noStrike">
                <a:solidFill>
                  <a:schemeClr val="dk1"/>
                </a:solidFill>
                <a:latin typeface="Dosis"/>
                <a:ea typeface="Dosis"/>
                <a:cs typeface="Dosis"/>
                <a:sym typeface="Dosis"/>
              </a:rPr>
              <a:t>(Problem)</a:t>
            </a:r>
            <a:r>
              <a:rPr b="0" i="0" lang="en-US" sz="2000" u="none" cap="none" strike="noStrike">
                <a:solidFill>
                  <a:schemeClr val="dk1"/>
                </a:solidFill>
                <a:latin typeface="Dosis"/>
                <a:ea typeface="Dosis"/>
                <a:cs typeface="Dosis"/>
                <a:sym typeface="Dosis"/>
              </a:rPr>
              <a:t>. Merespons permasalahan ini, tujuan utama perusahaan adalah meningkatkan jumlah pelanggan yang merespons kampanye pemasaran berikutnya </a:t>
            </a:r>
            <a:r>
              <a:rPr b="1" i="0" lang="en-US" sz="2000" u="none" cap="none" strike="noStrike">
                <a:solidFill>
                  <a:schemeClr val="dk1"/>
                </a:solidFill>
                <a:latin typeface="Dosis"/>
                <a:ea typeface="Dosis"/>
                <a:cs typeface="Dosis"/>
                <a:sym typeface="Dosis"/>
              </a:rPr>
              <a:t>(Goal)</a:t>
            </a:r>
            <a:r>
              <a:rPr b="0" i="0" lang="en-US" sz="2000" u="none" cap="none" strike="noStrike">
                <a:solidFill>
                  <a:schemeClr val="dk1"/>
                </a:solidFill>
                <a:latin typeface="Dosis"/>
                <a:ea typeface="Dosis"/>
                <a:cs typeface="Dosis"/>
                <a:sym typeface="Dosis"/>
              </a:rPr>
              <a:t>.</a:t>
            </a:r>
            <a:endParaRPr b="0" i="0" sz="1400" u="none" cap="none" strike="noStrike">
              <a:solidFill>
                <a:srgbClr val="000000"/>
              </a:solidFill>
              <a:latin typeface="Arial"/>
              <a:ea typeface="Arial"/>
              <a:cs typeface="Arial"/>
              <a:sym typeface="Arial"/>
            </a:endParaRPr>
          </a:p>
          <a:p>
            <a:pPr indent="-355600" lvl="0" marL="457200" marR="0" rtl="0" algn="just">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Dalam usaha meningkatkan efektivitas kampanye pemasaran, kami akan mengembangkan model Machine Learning sebagai Pendekatan Analitis </a:t>
            </a:r>
            <a:r>
              <a:rPr b="1" i="0" lang="en-US" sz="2000" u="none" cap="none" strike="noStrike">
                <a:solidFill>
                  <a:schemeClr val="dk1"/>
                </a:solidFill>
                <a:latin typeface="Dosis"/>
                <a:ea typeface="Dosis"/>
                <a:cs typeface="Dosis"/>
                <a:sym typeface="Dosis"/>
              </a:rPr>
              <a:t>(Objective)</a:t>
            </a:r>
            <a:r>
              <a:rPr b="0" i="0" lang="en-US" sz="2000" u="none" cap="none" strike="noStrike">
                <a:solidFill>
                  <a:schemeClr val="dk1"/>
                </a:solidFill>
                <a:latin typeface="Dosis"/>
                <a:ea typeface="Dosis"/>
                <a:cs typeface="Dosis"/>
                <a:sym typeface="Dosis"/>
              </a:rPr>
              <a:t>. Model ini bertujuan memprediksi respons pelanggan berdasarkan data historis, memungkinkan penyesuaian strategi pemasaran secara real-time, dan mengoptimalkan pengeluaran biaya marketing. </a:t>
            </a:r>
            <a:endParaRPr/>
          </a:p>
          <a:p>
            <a:pPr indent="-355600" lvl="0" marL="457200" marR="0" rtl="0" algn="just">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Fokus kami adalah menargetkan pelanggan potensial konversi tinggi, dengan </a:t>
            </a:r>
            <a:r>
              <a:rPr b="1" i="0" lang="en-US" sz="2000" u="none" cap="none" strike="noStrike">
                <a:solidFill>
                  <a:schemeClr val="dk1"/>
                </a:solidFill>
                <a:latin typeface="Dosis"/>
                <a:ea typeface="Dosis"/>
                <a:cs typeface="Dosis"/>
                <a:sym typeface="Dosis"/>
              </a:rPr>
              <a:t>Conversion Rate (CR)</a:t>
            </a:r>
            <a:r>
              <a:rPr b="0" i="0" lang="en-US" sz="2000" u="none" cap="none" strike="noStrike">
                <a:solidFill>
                  <a:schemeClr val="dk1"/>
                </a:solidFill>
                <a:latin typeface="Dosis"/>
                <a:ea typeface="Dosis"/>
                <a:cs typeface="Dosis"/>
                <a:sym typeface="Dosis"/>
              </a:rPr>
              <a:t> sebagai </a:t>
            </a:r>
            <a:r>
              <a:rPr b="1" i="0" lang="en-US" sz="2000" u="none" cap="none" strike="noStrike">
                <a:solidFill>
                  <a:schemeClr val="dk1"/>
                </a:solidFill>
                <a:latin typeface="Dosis"/>
                <a:ea typeface="Dosis"/>
                <a:cs typeface="Dosis"/>
                <a:sym typeface="Dosis"/>
              </a:rPr>
              <a:t>metrik bisnis</a:t>
            </a:r>
            <a:r>
              <a:rPr b="0" i="0" lang="en-US" sz="2000" u="none" cap="none" strike="noStrike">
                <a:solidFill>
                  <a:schemeClr val="dk1"/>
                </a:solidFill>
                <a:latin typeface="Dosis"/>
                <a:ea typeface="Dosis"/>
                <a:cs typeface="Dosis"/>
                <a:sym typeface="Dosis"/>
              </a:rPr>
              <a:t> utama untuk mengukur keberhasilan pencapaian objektif kami. Dengan menggabungkan analisis pola-pola dalam data historis dan pendekatan analitis, kami yakin model ini akan memberikan wawasan mendalam untuk optimalisasi strategi pemasaran dan hasil kampanye yang lebih baik.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icture containing drawing&#10;&#10;Description automatically generated" id="84" name="Google Shape;84;p8"/>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85" name="Google Shape;85;p8"/>
          <p:cNvSpPr txBox="1"/>
          <p:nvPr/>
        </p:nvSpPr>
        <p:spPr>
          <a:xfrm>
            <a:off x="519198"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Pembagian Tugas</a:t>
            </a:r>
            <a:endParaRPr b="1" i="0" sz="3200" u="none" cap="none" strike="noStrike">
              <a:solidFill>
                <a:srgbClr val="0198A3"/>
              </a:solidFill>
              <a:latin typeface="Montserrat"/>
              <a:ea typeface="Montserrat"/>
              <a:cs typeface="Montserrat"/>
              <a:sym typeface="Montserrat"/>
            </a:endParaRPr>
          </a:p>
        </p:txBody>
      </p:sp>
      <p:sp>
        <p:nvSpPr>
          <p:cNvPr id="86" name="Google Shape;86;p8"/>
          <p:cNvSpPr txBox="1"/>
          <p:nvPr/>
        </p:nvSpPr>
        <p:spPr>
          <a:xfrm>
            <a:off x="519204" y="1051321"/>
            <a:ext cx="11446372" cy="5424522"/>
          </a:xfrm>
          <a:prstGeom prst="rect">
            <a:avLst/>
          </a:prstGeom>
          <a:noFill/>
          <a:ln>
            <a:noFill/>
          </a:ln>
        </p:spPr>
        <p:txBody>
          <a:bodyPr anchorCtr="0" anchor="t" bIns="45700" lIns="91425" spcFirstLastPara="1" rIns="91425" wrap="square" tIns="45700">
            <a:spAutoFit/>
          </a:bodyPr>
          <a:lstStyle/>
          <a:p>
            <a:pPr indent="0" lvl="6"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Pada proses pengerjaan Project ini, kami membagi team kami menjadi 2 team, yaitu:</a:t>
            </a:r>
            <a:endParaRPr b="0" i="0" sz="1400" u="none" cap="none" strike="noStrike">
              <a:solidFill>
                <a:srgbClr val="000000"/>
              </a:solidFill>
              <a:latin typeface="Arial"/>
              <a:ea typeface="Arial"/>
              <a:cs typeface="Arial"/>
              <a:sym typeface="Arial"/>
            </a:endParaRPr>
          </a:p>
          <a:p>
            <a:pPr indent="-457200" lvl="6" marL="558800" marR="0" rtl="0" algn="just">
              <a:lnSpc>
                <a:spcPct val="16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Dosis"/>
                <a:ea typeface="Dosis"/>
                <a:cs typeface="Dosis"/>
                <a:sym typeface="Dosis"/>
              </a:rPr>
              <a:t>Team Data Analyst:</a:t>
            </a:r>
            <a:endParaRPr b="0" i="0" sz="1400" u="none" cap="none" strike="noStrike">
              <a:solidFill>
                <a:srgbClr val="000000"/>
              </a:solidFill>
              <a:latin typeface="Arial"/>
              <a:ea typeface="Arial"/>
              <a:cs typeface="Arial"/>
              <a:sym typeface="Arial"/>
            </a:endParaRPr>
          </a:p>
          <a:p>
            <a:pPr indent="0" lvl="8"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a. Achmad Hilman Shadiqin</a:t>
            </a:r>
            <a:endParaRPr b="0" i="0" sz="1400" u="none" cap="none" strike="noStrike">
              <a:solidFill>
                <a:srgbClr val="000000"/>
              </a:solidFill>
              <a:latin typeface="Arial"/>
              <a:ea typeface="Arial"/>
              <a:cs typeface="Arial"/>
              <a:sym typeface="Arial"/>
            </a:endParaRPr>
          </a:p>
          <a:p>
            <a:pPr indent="0" lvl="8"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b. Riyan Maula</a:t>
            </a:r>
            <a:endParaRPr b="0" i="0" sz="1400" u="none" cap="none" strike="noStrike">
              <a:solidFill>
                <a:srgbClr val="000000"/>
              </a:solidFill>
              <a:latin typeface="Arial"/>
              <a:ea typeface="Arial"/>
              <a:cs typeface="Arial"/>
              <a:sym typeface="Arial"/>
            </a:endParaRPr>
          </a:p>
          <a:p>
            <a:pPr indent="0" lvl="8"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c. Nabilah Astiarini</a:t>
            </a:r>
            <a:endParaRPr b="0" i="0" sz="2000" u="none" cap="none" strike="noStrike">
              <a:solidFill>
                <a:schemeClr val="dk1"/>
              </a:solidFill>
              <a:latin typeface="Dosis"/>
              <a:ea typeface="Dosis"/>
              <a:cs typeface="Dosis"/>
              <a:sym typeface="Dosis"/>
            </a:endParaRPr>
          </a:p>
          <a:p>
            <a:pPr indent="-457200" lvl="6" marL="558800" marR="0" rtl="0" algn="just">
              <a:lnSpc>
                <a:spcPct val="16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Dosis"/>
                <a:ea typeface="Dosis"/>
                <a:cs typeface="Dosis"/>
                <a:sym typeface="Dosis"/>
              </a:rPr>
              <a:t>Team Data Scientist:</a:t>
            </a:r>
            <a:endParaRPr b="0" i="0" sz="1400" u="none" cap="none" strike="noStrike">
              <a:solidFill>
                <a:srgbClr val="000000"/>
              </a:solidFill>
              <a:latin typeface="Arial"/>
              <a:ea typeface="Arial"/>
              <a:cs typeface="Arial"/>
              <a:sym typeface="Arial"/>
            </a:endParaRPr>
          </a:p>
          <a:p>
            <a:pPr indent="0" lvl="6"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a. Andreawan Sofian</a:t>
            </a:r>
            <a:endParaRPr b="0" i="0" sz="1400" u="none" cap="none" strike="noStrike">
              <a:solidFill>
                <a:srgbClr val="000000"/>
              </a:solidFill>
              <a:latin typeface="Arial"/>
              <a:ea typeface="Arial"/>
              <a:cs typeface="Arial"/>
              <a:sym typeface="Arial"/>
            </a:endParaRPr>
          </a:p>
          <a:p>
            <a:pPr indent="0" lvl="6"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b. Figo Akmal Munir</a:t>
            </a:r>
            <a:endParaRPr b="0" i="0" sz="1400" u="none" cap="none" strike="noStrike">
              <a:solidFill>
                <a:srgbClr val="000000"/>
              </a:solidFill>
              <a:latin typeface="Arial"/>
              <a:ea typeface="Arial"/>
              <a:cs typeface="Arial"/>
              <a:sym typeface="Arial"/>
            </a:endParaRPr>
          </a:p>
          <a:p>
            <a:pPr indent="0" lvl="6" marL="101600" marR="0" rtl="0" algn="just">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	c. Dzakwan Darussalam</a:t>
            </a:r>
            <a:endParaRPr b="0" i="0" sz="1400" u="none" cap="none" strike="noStrike">
              <a:solidFill>
                <a:srgbClr val="000000"/>
              </a:solidFill>
              <a:latin typeface="Arial"/>
              <a:ea typeface="Arial"/>
              <a:cs typeface="Arial"/>
              <a:sym typeface="Arial"/>
            </a:endParaRPr>
          </a:p>
          <a:p>
            <a:pPr indent="0" lvl="6" marL="101600" marR="0" rtl="0" algn="just">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nvSpPr>
        <p:spPr>
          <a:xfrm>
            <a:off x="519204"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 - Univariate</a:t>
            </a:r>
            <a:endParaRPr b="1" i="0" sz="3200" u="none" cap="none" strike="noStrike">
              <a:solidFill>
                <a:srgbClr val="0198A3"/>
              </a:solidFill>
              <a:latin typeface="Montserrat"/>
              <a:ea typeface="Montserrat"/>
              <a:cs typeface="Montserrat"/>
              <a:sym typeface="Montserrat"/>
            </a:endParaRPr>
          </a:p>
        </p:txBody>
      </p:sp>
      <p:grpSp>
        <p:nvGrpSpPr>
          <p:cNvPr id="92" name="Google Shape;92;p4"/>
          <p:cNvGrpSpPr/>
          <p:nvPr/>
        </p:nvGrpSpPr>
        <p:grpSpPr>
          <a:xfrm>
            <a:off x="630990" y="872004"/>
            <a:ext cx="11341721" cy="5510339"/>
            <a:chOff x="641190" y="1127129"/>
            <a:chExt cx="11341721" cy="5510339"/>
          </a:xfrm>
        </p:grpSpPr>
        <p:pic>
          <p:nvPicPr>
            <p:cNvPr id="93" name="Google Shape;93;p4"/>
            <p:cNvPicPr preferRelativeResize="0"/>
            <p:nvPr/>
          </p:nvPicPr>
          <p:blipFill rotWithShape="1">
            <a:blip r:embed="rId3">
              <a:alphaModFix/>
            </a:blip>
            <a:srcRect b="0" l="0" r="0" t="0"/>
            <a:stretch/>
          </p:blipFill>
          <p:spPr>
            <a:xfrm>
              <a:off x="641191" y="1127129"/>
              <a:ext cx="4897823" cy="2692859"/>
            </a:xfrm>
            <a:prstGeom prst="rect">
              <a:avLst/>
            </a:prstGeom>
            <a:noFill/>
            <a:ln>
              <a:noFill/>
            </a:ln>
          </p:spPr>
        </p:pic>
        <p:pic>
          <p:nvPicPr>
            <p:cNvPr id="94" name="Google Shape;94;p4"/>
            <p:cNvPicPr preferRelativeResize="0"/>
            <p:nvPr/>
          </p:nvPicPr>
          <p:blipFill rotWithShape="1">
            <a:blip r:embed="rId4">
              <a:alphaModFix/>
            </a:blip>
            <a:srcRect b="0" l="0" r="0" t="0"/>
            <a:stretch/>
          </p:blipFill>
          <p:spPr>
            <a:xfrm>
              <a:off x="6093103" y="1127129"/>
              <a:ext cx="5889808" cy="2692859"/>
            </a:xfrm>
            <a:prstGeom prst="rect">
              <a:avLst/>
            </a:prstGeom>
            <a:noFill/>
            <a:ln>
              <a:noFill/>
            </a:ln>
          </p:spPr>
        </p:pic>
        <p:pic>
          <p:nvPicPr>
            <p:cNvPr id="95" name="Google Shape;95;p4"/>
            <p:cNvPicPr preferRelativeResize="0"/>
            <p:nvPr/>
          </p:nvPicPr>
          <p:blipFill rotWithShape="1">
            <a:blip r:embed="rId5">
              <a:alphaModFix/>
            </a:blip>
            <a:srcRect b="0" l="0" r="0" t="0"/>
            <a:stretch/>
          </p:blipFill>
          <p:spPr>
            <a:xfrm>
              <a:off x="6093103" y="3944609"/>
              <a:ext cx="5889808" cy="2692859"/>
            </a:xfrm>
            <a:prstGeom prst="rect">
              <a:avLst/>
            </a:prstGeom>
            <a:noFill/>
            <a:ln>
              <a:noFill/>
            </a:ln>
          </p:spPr>
        </p:pic>
        <p:pic>
          <p:nvPicPr>
            <p:cNvPr id="96" name="Google Shape;96;p4"/>
            <p:cNvPicPr preferRelativeResize="0"/>
            <p:nvPr/>
          </p:nvPicPr>
          <p:blipFill rotWithShape="1">
            <a:blip r:embed="rId6">
              <a:alphaModFix/>
            </a:blip>
            <a:srcRect b="0" l="0" r="0" t="0"/>
            <a:stretch/>
          </p:blipFill>
          <p:spPr>
            <a:xfrm>
              <a:off x="641190" y="3944609"/>
              <a:ext cx="4897823" cy="2692859"/>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txBox="1"/>
          <p:nvPr/>
        </p:nvSpPr>
        <p:spPr>
          <a:xfrm>
            <a:off x="519204"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 - Multivariate</a:t>
            </a:r>
            <a:endParaRPr b="1" i="0" sz="3200" u="none" cap="none" strike="noStrike">
              <a:solidFill>
                <a:srgbClr val="0198A3"/>
              </a:solidFill>
              <a:latin typeface="Montserrat"/>
              <a:ea typeface="Montserrat"/>
              <a:cs typeface="Montserrat"/>
              <a:sym typeface="Montserrat"/>
            </a:endParaRPr>
          </a:p>
        </p:txBody>
      </p:sp>
      <p:grpSp>
        <p:nvGrpSpPr>
          <p:cNvPr id="102" name="Google Shape;102;p9"/>
          <p:cNvGrpSpPr/>
          <p:nvPr/>
        </p:nvGrpSpPr>
        <p:grpSpPr>
          <a:xfrm>
            <a:off x="1856248" y="932688"/>
            <a:ext cx="9134840" cy="5788152"/>
            <a:chOff x="649240" y="1127129"/>
            <a:chExt cx="8275303" cy="5483983"/>
          </a:xfrm>
        </p:grpSpPr>
        <p:pic>
          <p:nvPicPr>
            <p:cNvPr id="103" name="Google Shape;103;p9"/>
            <p:cNvPicPr preferRelativeResize="0"/>
            <p:nvPr/>
          </p:nvPicPr>
          <p:blipFill rotWithShape="1">
            <a:blip r:embed="rId3">
              <a:alphaModFix/>
            </a:blip>
            <a:srcRect b="0" l="0" r="0" t="0"/>
            <a:stretch/>
          </p:blipFill>
          <p:spPr>
            <a:xfrm>
              <a:off x="649240" y="1127129"/>
              <a:ext cx="4058488" cy="2858945"/>
            </a:xfrm>
            <a:prstGeom prst="rect">
              <a:avLst/>
            </a:prstGeom>
            <a:noFill/>
            <a:ln>
              <a:noFill/>
            </a:ln>
          </p:spPr>
        </p:pic>
        <p:pic>
          <p:nvPicPr>
            <p:cNvPr id="104" name="Google Shape;104;p9"/>
            <p:cNvPicPr preferRelativeResize="0"/>
            <p:nvPr/>
          </p:nvPicPr>
          <p:blipFill rotWithShape="1">
            <a:blip r:embed="rId4">
              <a:alphaModFix/>
            </a:blip>
            <a:srcRect b="0" l="0" r="0" t="0"/>
            <a:stretch/>
          </p:blipFill>
          <p:spPr>
            <a:xfrm>
              <a:off x="4789067" y="1127129"/>
              <a:ext cx="4058488" cy="2858945"/>
            </a:xfrm>
            <a:prstGeom prst="rect">
              <a:avLst/>
            </a:prstGeom>
            <a:noFill/>
            <a:ln>
              <a:noFill/>
            </a:ln>
          </p:spPr>
        </p:pic>
        <p:pic>
          <p:nvPicPr>
            <p:cNvPr id="105" name="Google Shape;105;p9"/>
            <p:cNvPicPr preferRelativeResize="0"/>
            <p:nvPr/>
          </p:nvPicPr>
          <p:blipFill rotWithShape="1">
            <a:blip r:embed="rId5">
              <a:alphaModFix/>
            </a:blip>
            <a:srcRect b="0" l="0" r="0" t="0"/>
            <a:stretch/>
          </p:blipFill>
          <p:spPr>
            <a:xfrm>
              <a:off x="649240" y="4050792"/>
              <a:ext cx="4058488" cy="2560320"/>
            </a:xfrm>
            <a:prstGeom prst="rect">
              <a:avLst/>
            </a:prstGeom>
            <a:noFill/>
            <a:ln>
              <a:noFill/>
            </a:ln>
          </p:spPr>
        </p:pic>
        <p:pic>
          <p:nvPicPr>
            <p:cNvPr id="106" name="Google Shape;106;p9"/>
            <p:cNvPicPr preferRelativeResize="0"/>
            <p:nvPr/>
          </p:nvPicPr>
          <p:blipFill rotWithShape="1">
            <a:blip r:embed="rId6">
              <a:alphaModFix/>
            </a:blip>
            <a:srcRect b="0" l="0" r="0" t="0"/>
            <a:stretch/>
          </p:blipFill>
          <p:spPr>
            <a:xfrm>
              <a:off x="4789066" y="4050792"/>
              <a:ext cx="4135477" cy="2560320"/>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0"/>
          <p:cNvSpPr txBox="1"/>
          <p:nvPr/>
        </p:nvSpPr>
        <p:spPr>
          <a:xfrm>
            <a:off x="519204"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 - </a:t>
            </a:r>
            <a:r>
              <a:rPr b="1" lang="en-US" sz="3200">
                <a:solidFill>
                  <a:srgbClr val="0198A3"/>
                </a:solidFill>
                <a:latin typeface="Montserrat"/>
                <a:ea typeface="Montserrat"/>
                <a:cs typeface="Montserrat"/>
                <a:sym typeface="Montserrat"/>
              </a:rPr>
              <a:t>Multivariate</a:t>
            </a:r>
            <a:endParaRPr b="1" i="0" sz="3200" u="none" cap="none" strike="noStrike">
              <a:solidFill>
                <a:srgbClr val="0198A3"/>
              </a:solidFill>
              <a:latin typeface="Montserrat"/>
              <a:ea typeface="Montserrat"/>
              <a:cs typeface="Montserrat"/>
              <a:sym typeface="Montserrat"/>
            </a:endParaRPr>
          </a:p>
        </p:txBody>
      </p:sp>
      <p:pic>
        <p:nvPicPr>
          <p:cNvPr id="112" name="Google Shape;112;p10"/>
          <p:cNvPicPr preferRelativeResize="0"/>
          <p:nvPr/>
        </p:nvPicPr>
        <p:blipFill rotWithShape="1">
          <a:blip r:embed="rId3">
            <a:alphaModFix/>
          </a:blip>
          <a:srcRect b="0" l="0" r="0" t="0"/>
          <a:stretch/>
        </p:blipFill>
        <p:spPr>
          <a:xfrm>
            <a:off x="694580" y="1127129"/>
            <a:ext cx="11224992" cy="38014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1"/>
          <p:cNvSpPr txBox="1"/>
          <p:nvPr/>
        </p:nvSpPr>
        <p:spPr>
          <a:xfrm>
            <a:off x="519204"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 - Multivariate</a:t>
            </a:r>
            <a:endParaRPr b="1" i="0" sz="3200" u="none" cap="none" strike="noStrike">
              <a:solidFill>
                <a:srgbClr val="0198A3"/>
              </a:solidFill>
              <a:latin typeface="Montserrat"/>
              <a:ea typeface="Montserrat"/>
              <a:cs typeface="Montserrat"/>
              <a:sym typeface="Montserrat"/>
            </a:endParaRPr>
          </a:p>
        </p:txBody>
      </p:sp>
      <p:pic>
        <p:nvPicPr>
          <p:cNvPr id="118" name="Google Shape;118;p11"/>
          <p:cNvPicPr preferRelativeResize="0"/>
          <p:nvPr/>
        </p:nvPicPr>
        <p:blipFill rotWithShape="1">
          <a:blip r:embed="rId3">
            <a:alphaModFix/>
          </a:blip>
          <a:srcRect b="0" l="0" r="0" t="0"/>
          <a:stretch/>
        </p:blipFill>
        <p:spPr>
          <a:xfrm>
            <a:off x="1111051" y="1024336"/>
            <a:ext cx="9764297" cy="57643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txBox="1"/>
          <p:nvPr/>
        </p:nvSpPr>
        <p:spPr>
          <a:xfrm>
            <a:off x="519204" y="222846"/>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grpSp>
        <p:nvGrpSpPr>
          <p:cNvPr id="124" name="Google Shape;124;p12"/>
          <p:cNvGrpSpPr/>
          <p:nvPr/>
        </p:nvGrpSpPr>
        <p:grpSpPr>
          <a:xfrm>
            <a:off x="828725" y="1103800"/>
            <a:ext cx="11142774" cy="3078100"/>
            <a:chOff x="828725" y="1103800"/>
            <a:chExt cx="11142774" cy="3078100"/>
          </a:xfrm>
        </p:grpSpPr>
        <p:pic>
          <p:nvPicPr>
            <p:cNvPr id="125" name="Google Shape;125;p12"/>
            <p:cNvPicPr preferRelativeResize="0"/>
            <p:nvPr/>
          </p:nvPicPr>
          <p:blipFill>
            <a:blip r:embed="rId3">
              <a:alphaModFix/>
            </a:blip>
            <a:stretch>
              <a:fillRect/>
            </a:stretch>
          </p:blipFill>
          <p:spPr>
            <a:xfrm>
              <a:off x="828725" y="1103800"/>
              <a:ext cx="4584367" cy="3078099"/>
            </a:xfrm>
            <a:prstGeom prst="rect">
              <a:avLst/>
            </a:prstGeom>
            <a:noFill/>
            <a:ln>
              <a:noFill/>
            </a:ln>
          </p:spPr>
        </p:pic>
        <p:pic>
          <p:nvPicPr>
            <p:cNvPr id="126" name="Google Shape;126;p12"/>
            <p:cNvPicPr preferRelativeResize="0"/>
            <p:nvPr/>
          </p:nvPicPr>
          <p:blipFill>
            <a:blip r:embed="rId4">
              <a:alphaModFix/>
            </a:blip>
            <a:stretch>
              <a:fillRect/>
            </a:stretch>
          </p:blipFill>
          <p:spPr>
            <a:xfrm>
              <a:off x="5593232" y="1172075"/>
              <a:ext cx="6378267" cy="3009825"/>
            </a:xfrm>
            <a:prstGeom prst="rect">
              <a:avLst/>
            </a:prstGeom>
            <a:noFill/>
            <a:ln>
              <a:noFill/>
            </a:ln>
          </p:spPr>
        </p:pic>
      </p:grpSp>
      <p:sp>
        <p:nvSpPr>
          <p:cNvPr id="127" name="Google Shape;127;p12"/>
          <p:cNvSpPr txBox="1"/>
          <p:nvPr/>
        </p:nvSpPr>
        <p:spPr>
          <a:xfrm>
            <a:off x="828725" y="4265175"/>
            <a:ext cx="4600500" cy="2285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600"/>
              </a:spcBef>
              <a:spcAft>
                <a:spcPts val="0"/>
              </a:spcAft>
              <a:buClr>
                <a:schemeClr val="accent2"/>
              </a:buClr>
              <a:buSzPts val="1000"/>
              <a:buFont typeface="Arial"/>
              <a:buAutoNum type="arabicPeriod"/>
            </a:pPr>
            <a:r>
              <a:rPr b="1" lang="en-US" sz="1000">
                <a:solidFill>
                  <a:schemeClr val="accent2"/>
                </a:solidFill>
                <a:highlight>
                  <a:schemeClr val="lt1"/>
                </a:highlight>
              </a:rPr>
              <a:t>Pentingnya Campaign</a:t>
            </a:r>
            <a:br>
              <a:rPr lang="en-US" sz="1000">
                <a:solidFill>
                  <a:schemeClr val="accent2"/>
                </a:solidFill>
                <a:highlight>
                  <a:schemeClr val="lt1"/>
                </a:highlight>
              </a:rPr>
            </a:br>
            <a:r>
              <a:rPr lang="en-US" sz="1000">
                <a:solidFill>
                  <a:schemeClr val="accent2"/>
                </a:solidFill>
                <a:highlight>
                  <a:schemeClr val="lt1"/>
                </a:highlight>
              </a:rPr>
              <a:t>Lebih dari setengah dari responden yang memberikan Yes Response telah menerima setidaknya satu Campaign (56.29%). Hal ini menunjukkan bahwa Campaign memainkan peran penting dalam meraih Response positif dari pelanggan.</a:t>
            </a:r>
            <a:endParaRPr sz="1000">
              <a:solidFill>
                <a:schemeClr val="accent2"/>
              </a:solidFill>
              <a:highlight>
                <a:schemeClr val="lt1"/>
              </a:highlight>
            </a:endParaRPr>
          </a:p>
          <a:p>
            <a:pPr indent="-292100" lvl="0" marL="457200" rtl="0" algn="just">
              <a:lnSpc>
                <a:spcPct val="115000"/>
              </a:lnSpc>
              <a:spcBef>
                <a:spcPts val="0"/>
              </a:spcBef>
              <a:spcAft>
                <a:spcPts val="0"/>
              </a:spcAft>
              <a:buClr>
                <a:schemeClr val="accent2"/>
              </a:buClr>
              <a:buSzPts val="1000"/>
              <a:buFont typeface="Arial"/>
              <a:buAutoNum type="arabicPeriod"/>
            </a:pPr>
            <a:r>
              <a:rPr b="1" lang="en-US" sz="1000">
                <a:solidFill>
                  <a:schemeClr val="accent2"/>
                </a:solidFill>
                <a:highlight>
                  <a:schemeClr val="lt1"/>
                </a:highlight>
              </a:rPr>
              <a:t>Peluang Meningkatkan Kesuksesan Campaign</a:t>
            </a:r>
            <a:br>
              <a:rPr lang="en-US" sz="1000">
                <a:solidFill>
                  <a:schemeClr val="accent2"/>
                </a:solidFill>
                <a:highlight>
                  <a:schemeClr val="lt1"/>
                </a:highlight>
              </a:rPr>
            </a:br>
            <a:r>
              <a:rPr lang="en-US" sz="1000">
                <a:solidFill>
                  <a:schemeClr val="accent2"/>
                </a:solidFill>
                <a:highlight>
                  <a:schemeClr val="lt1"/>
                </a:highlight>
              </a:rPr>
              <a:t>Terdapat potensi untuk meningkatkan kesuksesan Campaign karena masih ada sekitar 43.71% responden yang memberikan Yes Responsee tanpa menerima Campaign apa pun. Analisis lebih lanjut dapat dilakukan untuk memahami alasan di balik keputusan ini dan untuk memperbaiki strategi Campaign agar lebih menarik bagi pelanggan.</a:t>
            </a:r>
            <a:endParaRPr sz="1000">
              <a:solidFill>
                <a:schemeClr val="dk1"/>
              </a:solidFill>
            </a:endParaRPr>
          </a:p>
        </p:txBody>
      </p:sp>
      <p:sp>
        <p:nvSpPr>
          <p:cNvPr id="128" name="Google Shape;128;p12"/>
          <p:cNvSpPr txBox="1"/>
          <p:nvPr/>
        </p:nvSpPr>
        <p:spPr>
          <a:xfrm>
            <a:off x="5502800" y="4371125"/>
            <a:ext cx="6376800" cy="15546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600"/>
              </a:spcBef>
              <a:spcAft>
                <a:spcPts val="0"/>
              </a:spcAft>
              <a:buClr>
                <a:srgbClr val="212121"/>
              </a:buClr>
              <a:buSzPts val="1000"/>
              <a:buAutoNum type="arabicPeriod"/>
            </a:pPr>
            <a:r>
              <a:rPr b="1" lang="en-US" sz="1000">
                <a:solidFill>
                  <a:srgbClr val="212121"/>
                </a:solidFill>
                <a:highlight>
                  <a:srgbClr val="FFFFFF"/>
                </a:highlight>
              </a:rPr>
              <a:t>Efektivitas Campaign</a:t>
            </a:r>
            <a:r>
              <a:rPr lang="en-US" sz="1000">
                <a:solidFill>
                  <a:srgbClr val="212121"/>
                </a:solidFill>
                <a:highlight>
                  <a:srgbClr val="FFFFFF"/>
                </a:highlight>
              </a:rPr>
              <a:t>: Tentukan strategi dari Campaign yang sukses, contohnya, Campaign 2 (Cmp2) dengan tingkat kesuksesan 66.67%.</a:t>
            </a:r>
            <a:endParaRPr sz="1000">
              <a:solidFill>
                <a:srgbClr val="212121"/>
              </a:solidFill>
              <a:highlight>
                <a:srgbClr val="FFFFFF"/>
              </a:highlight>
            </a:endParaRPr>
          </a:p>
          <a:p>
            <a:pPr indent="-292100" lvl="0" marL="457200" rtl="0" algn="just">
              <a:lnSpc>
                <a:spcPct val="115000"/>
              </a:lnSpc>
              <a:spcBef>
                <a:spcPts val="0"/>
              </a:spcBef>
              <a:spcAft>
                <a:spcPts val="0"/>
              </a:spcAft>
              <a:buClr>
                <a:srgbClr val="212121"/>
              </a:buClr>
              <a:buSzPts val="1000"/>
              <a:buAutoNum type="arabicPeriod"/>
            </a:pPr>
            <a:r>
              <a:rPr b="1" lang="en-US" sz="1000">
                <a:solidFill>
                  <a:srgbClr val="212121"/>
                </a:solidFill>
                <a:highlight>
                  <a:srgbClr val="FFFFFF"/>
                </a:highlight>
              </a:rPr>
              <a:t>Peningkatan Respon</a:t>
            </a:r>
            <a:r>
              <a:rPr lang="en-US" sz="1000">
                <a:solidFill>
                  <a:srgbClr val="212121"/>
                </a:solidFill>
                <a:highlight>
                  <a:srgbClr val="FFFFFF"/>
                </a:highlight>
              </a:rPr>
              <a:t>: Tingkatkan Success Rate (14.91%) dengan penargetan lebih baik, pesan Campaign lebih efektif, dan pemahaman lebih mendalam tentang preferensi pelanggan.</a:t>
            </a:r>
            <a:endParaRPr sz="1000">
              <a:solidFill>
                <a:srgbClr val="212121"/>
              </a:solidFill>
              <a:highlight>
                <a:srgbClr val="FFFFFF"/>
              </a:highlight>
            </a:endParaRPr>
          </a:p>
          <a:p>
            <a:pPr indent="-292100" lvl="0" marL="457200" rtl="0" algn="just">
              <a:lnSpc>
                <a:spcPct val="115000"/>
              </a:lnSpc>
              <a:spcBef>
                <a:spcPts val="0"/>
              </a:spcBef>
              <a:spcAft>
                <a:spcPts val="0"/>
              </a:spcAft>
              <a:buClr>
                <a:srgbClr val="212121"/>
              </a:buClr>
              <a:buSzPts val="1000"/>
              <a:buAutoNum type="arabicPeriod"/>
            </a:pPr>
            <a:r>
              <a:rPr b="1" lang="en-US" sz="1000">
                <a:solidFill>
                  <a:srgbClr val="212121"/>
                </a:solidFill>
                <a:highlight>
                  <a:srgbClr val="FFFFFF"/>
                </a:highlight>
              </a:rPr>
              <a:t>Segmentasi Pelanggan</a:t>
            </a:r>
            <a:r>
              <a:rPr lang="en-US" sz="1000">
                <a:solidFill>
                  <a:srgbClr val="212121"/>
                </a:solidFill>
                <a:highlight>
                  <a:srgbClr val="FFFFFF"/>
                </a:highlight>
              </a:rPr>
              <a:t>: Susun strategi yang terarah dengan memahami kelompok pelanggan yang merespon baik dan tidak, sesuai dengan preferensi dan kebiasaan masing-masing segmen.</a:t>
            </a:r>
            <a:endParaRPr sz="1000">
              <a:solidFill>
                <a:srgbClr val="212121"/>
              </a:solidFill>
              <a:highlight>
                <a:srgbClr val="FFFFFF"/>
              </a:highlight>
            </a:endParaRPr>
          </a:p>
          <a:p>
            <a:pPr indent="0" lvl="0" marL="0" rtl="0" algn="just">
              <a:lnSpc>
                <a:spcPct val="115000"/>
              </a:lnSpc>
              <a:spcBef>
                <a:spcPts val="1200"/>
              </a:spcBef>
              <a:spcAft>
                <a:spcPts val="1200"/>
              </a:spcAft>
              <a:buNone/>
            </a:pPr>
            <a:r>
              <a:t/>
            </a:r>
            <a:endParaRPr b="1" sz="1000">
              <a:solidFill>
                <a:srgbClr val="21212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a19aa8453e_0_3"/>
          <p:cNvSpPr txBox="1"/>
          <p:nvPr>
            <p:ph type="title"/>
          </p:nvPr>
        </p:nvSpPr>
        <p:spPr>
          <a:xfrm>
            <a:off x="683175" y="267271"/>
            <a:ext cx="6525600" cy="985200"/>
          </a:xfrm>
          <a:prstGeom prst="rect">
            <a:avLst/>
          </a:prstGeom>
        </p:spPr>
        <p:txBody>
          <a:bodyPr anchorCtr="0" anchor="t" bIns="0" lIns="0" spcFirstLastPara="1" rIns="0" wrap="square" tIns="0">
            <a:sp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latin typeface="Montserrat"/>
                <a:ea typeface="Montserrat"/>
                <a:cs typeface="Montserrat"/>
                <a:sym typeface="Montserrat"/>
              </a:rPr>
              <a:t>Insights</a:t>
            </a:r>
            <a:endParaRPr sz="3200">
              <a:solidFill>
                <a:srgbClr val="0198A3"/>
              </a:solidFill>
              <a:latin typeface="Montserrat"/>
              <a:ea typeface="Montserrat"/>
              <a:cs typeface="Montserrat"/>
              <a:sym typeface="Montserrat"/>
            </a:endParaRPr>
          </a:p>
          <a:p>
            <a:pPr indent="0" lvl="0" marL="0" rtl="0" algn="l">
              <a:spcBef>
                <a:spcPts val="0"/>
              </a:spcBef>
              <a:spcAft>
                <a:spcPts val="0"/>
              </a:spcAft>
              <a:buNone/>
            </a:pPr>
            <a:r>
              <a:t/>
            </a:r>
            <a:endParaRPr sz="3100">
              <a:latin typeface="Arial"/>
              <a:ea typeface="Arial"/>
              <a:cs typeface="Arial"/>
              <a:sym typeface="Arial"/>
            </a:endParaRPr>
          </a:p>
        </p:txBody>
      </p:sp>
      <p:grpSp>
        <p:nvGrpSpPr>
          <p:cNvPr id="134" name="Google Shape;134;g2a19aa8453e_0_3"/>
          <p:cNvGrpSpPr/>
          <p:nvPr/>
        </p:nvGrpSpPr>
        <p:grpSpPr>
          <a:xfrm>
            <a:off x="683167" y="972700"/>
            <a:ext cx="11063200" cy="5357146"/>
            <a:chOff x="683167" y="809400"/>
            <a:chExt cx="11063200" cy="5357146"/>
          </a:xfrm>
        </p:grpSpPr>
        <p:pic>
          <p:nvPicPr>
            <p:cNvPr id="135" name="Google Shape;135;g2a19aa8453e_0_3"/>
            <p:cNvPicPr preferRelativeResize="0"/>
            <p:nvPr/>
          </p:nvPicPr>
          <p:blipFill>
            <a:blip r:embed="rId3">
              <a:alphaModFix/>
            </a:blip>
            <a:stretch>
              <a:fillRect/>
            </a:stretch>
          </p:blipFill>
          <p:spPr>
            <a:xfrm>
              <a:off x="683167" y="809400"/>
              <a:ext cx="3725534" cy="2596800"/>
            </a:xfrm>
            <a:prstGeom prst="rect">
              <a:avLst/>
            </a:prstGeom>
            <a:noFill/>
            <a:ln>
              <a:noFill/>
            </a:ln>
          </p:spPr>
        </p:pic>
        <p:sp>
          <p:nvSpPr>
            <p:cNvPr id="136" name="Google Shape;136;g2a19aa8453e_0_3"/>
            <p:cNvSpPr txBox="1"/>
            <p:nvPr/>
          </p:nvSpPr>
          <p:spPr>
            <a:xfrm>
              <a:off x="4879067" y="3571867"/>
              <a:ext cx="6867300" cy="2287200"/>
            </a:xfrm>
            <a:prstGeom prst="rect">
              <a:avLst/>
            </a:prstGeom>
            <a:noFill/>
            <a:ln>
              <a:noFill/>
            </a:ln>
          </p:spPr>
          <p:txBody>
            <a:bodyPr anchorCtr="0" anchor="t" bIns="121900" lIns="121900" spcFirstLastPara="1" rIns="121900" wrap="square" tIns="121900">
              <a:spAutoFit/>
            </a:bodyPr>
            <a:lstStyle/>
            <a:p>
              <a:pPr indent="-387350" lvl="0" marL="609600" rtl="0" algn="l">
                <a:lnSpc>
                  <a:spcPct val="115000"/>
                </a:lnSpc>
                <a:spcBef>
                  <a:spcPts val="80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memberikan respons terhadap kampanye memiliki rata-rata pendapatan yang lebih tinggi, periode pembelian yang lebih baru, dan jumlah anak yang lebih sedikit.</a:t>
              </a:r>
              <a:endParaRPr sz="1300">
                <a:solidFill>
                  <a:srgbClr val="212121"/>
                </a:solidFill>
                <a:highlight>
                  <a:srgbClr val="FFFFFF"/>
                </a:highlight>
                <a:latin typeface="Roboto"/>
                <a:ea typeface="Roboto"/>
                <a:cs typeface="Roboto"/>
                <a:sym typeface="Roboto"/>
              </a:endParaRPr>
            </a:p>
            <a:p>
              <a:pPr indent="-387350" lvl="0" marL="609600" rtl="0" algn="l">
                <a:lnSpc>
                  <a:spcPct val="115000"/>
                </a:lnSpc>
                <a:spcBef>
                  <a:spcPts val="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merespons kampanye menunjukkan tingkat pengeluaran yang lebih tinggi untuk berbagai kategori produk seperti wine, meat, fish, fruits, sweets, dan gold.</a:t>
              </a:r>
              <a:endParaRPr sz="1300">
                <a:solidFill>
                  <a:srgbClr val="212121"/>
                </a:solidFill>
                <a:highlight>
                  <a:srgbClr val="FFFFFF"/>
                </a:highlight>
                <a:latin typeface="Roboto"/>
                <a:ea typeface="Roboto"/>
                <a:cs typeface="Roboto"/>
                <a:sym typeface="Roboto"/>
              </a:endParaRPr>
            </a:p>
            <a:p>
              <a:pPr indent="-387350" lvl="0" marL="609600" rtl="0" algn="l">
                <a:lnSpc>
                  <a:spcPct val="115000"/>
                </a:lnSpc>
                <a:spcBef>
                  <a:spcPts val="0"/>
                </a:spcBef>
                <a:spcAft>
                  <a:spcPts val="0"/>
                </a:spcAft>
                <a:buClr>
                  <a:srgbClr val="212121"/>
                </a:buClr>
                <a:buSzPts val="1300"/>
                <a:buFont typeface="Roboto"/>
                <a:buAutoNum type="arabicPeriod"/>
              </a:pPr>
              <a:r>
                <a:rPr lang="en-US" sz="1300">
                  <a:solidFill>
                    <a:srgbClr val="212121"/>
                  </a:solidFill>
                  <a:highlight>
                    <a:srgbClr val="FFFFFF"/>
                  </a:highlight>
                  <a:latin typeface="Roboto"/>
                  <a:ea typeface="Roboto"/>
                  <a:cs typeface="Roboto"/>
                  <a:sym typeface="Roboto"/>
                </a:rPr>
                <a:t>Pelanggan yang merespons kampanye cenderung memiliki rata-rata nilai pembelian yang lebih tinggi di seluruh saluran pembelian, termasuk melalui katalog, situs web, dan toko fisik.</a:t>
              </a:r>
              <a:endParaRPr sz="1300">
                <a:solidFill>
                  <a:srgbClr val="212121"/>
                </a:solidFill>
                <a:highlight>
                  <a:srgbClr val="FFFFFF"/>
                </a:highlight>
                <a:latin typeface="Roboto"/>
                <a:ea typeface="Roboto"/>
                <a:cs typeface="Roboto"/>
                <a:sym typeface="Roboto"/>
              </a:endParaRPr>
            </a:p>
          </p:txBody>
        </p:sp>
        <p:pic>
          <p:nvPicPr>
            <p:cNvPr id="137" name="Google Shape;137;g2a19aa8453e_0_3"/>
            <p:cNvPicPr preferRelativeResize="0"/>
            <p:nvPr/>
          </p:nvPicPr>
          <p:blipFill rotWithShape="1">
            <a:blip r:embed="rId4">
              <a:alphaModFix/>
            </a:blip>
            <a:srcRect b="0" l="0" r="0" t="0"/>
            <a:stretch/>
          </p:blipFill>
          <p:spPr>
            <a:xfrm>
              <a:off x="683167" y="3721533"/>
              <a:ext cx="3725534" cy="2445012"/>
            </a:xfrm>
            <a:prstGeom prst="rect">
              <a:avLst/>
            </a:prstGeom>
            <a:noFill/>
            <a:ln>
              <a:noFill/>
            </a:ln>
          </p:spPr>
        </p:pic>
        <p:pic>
          <p:nvPicPr>
            <p:cNvPr id="138" name="Google Shape;138;g2a19aa8453e_0_3"/>
            <p:cNvPicPr preferRelativeResize="0"/>
            <p:nvPr/>
          </p:nvPicPr>
          <p:blipFill rotWithShape="1">
            <a:blip r:embed="rId5">
              <a:alphaModFix/>
            </a:blip>
            <a:srcRect b="0" l="0" r="0" t="0"/>
            <a:stretch/>
          </p:blipFill>
          <p:spPr>
            <a:xfrm>
              <a:off x="4879067" y="809400"/>
              <a:ext cx="4519066" cy="25968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